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59B1CA8-9D2B-4B19-A21E-438D4BE44F8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AD2495B-E5B6-4C26-AC29-B2B9F4E2BF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543800" cy="1524000"/>
          </a:xfrm>
        </p:spPr>
        <p:txBody>
          <a:bodyPr/>
          <a:lstStyle/>
          <a:p>
            <a:r>
              <a:rPr lang="ru-RU" sz="4000" dirty="0" smtClean="0"/>
              <a:t>Контекстный анализ художественного произведения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ГМО 22 марта 2017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11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3529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 smtClean="0"/>
              <a:t>   Контекст </a:t>
            </a:r>
            <a:r>
              <a:rPr lang="ru-RU" sz="2400" b="1" dirty="0"/>
              <a:t>помогает актуализировать прежний опыт. Интерпретируя информацию в контексте уже имеющихся знаний, соотнося её с предыдущим опытом, мы углубляемся в её суть и встраиваем её в сложившуюся структуру знаний. В классе контекст ограничен и во времени, и в пространстве. Вне класса контекстом является практически всё окружение и практически любая деятельность. Мы сами создаём контекст, взаимодействуя с окружением, разговаривая с другими людьми, делая собственные записи и наблюдая за действительностью.</a:t>
            </a:r>
          </a:p>
        </p:txBody>
      </p:sp>
    </p:spTree>
    <p:extLst>
      <p:ext uri="{BB962C8B-B14F-4D97-AF65-F5344CB8AC3E}">
        <p14:creationId xmlns:p14="http://schemas.microsoft.com/office/powerpoint/2010/main" val="31730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47928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/>
              <a:t>    Контекстный </a:t>
            </a:r>
            <a:r>
              <a:rPr lang="ru-RU" sz="2800" b="1" u="sng" dirty="0"/>
              <a:t>(контекстуальный) анализ </a:t>
            </a:r>
            <a:r>
              <a:rPr lang="ru-RU" sz="2800" b="1" dirty="0"/>
              <a:t>– анализ части через целое.</a:t>
            </a:r>
          </a:p>
          <a:p>
            <a:pPr algn="just"/>
            <a:r>
              <a:rPr lang="ru-RU" sz="2800" b="1" dirty="0"/>
              <a:t>Часто применяется такая методика, при которой </a:t>
            </a:r>
            <a:r>
              <a:rPr lang="ru-RU" sz="2800" b="1" dirty="0" smtClean="0"/>
              <a:t>  единица</a:t>
            </a:r>
            <a:r>
              <a:rPr lang="ru-RU" sz="2800" b="1" dirty="0"/>
              <a:t> языка анализируется в составе </a:t>
            </a:r>
            <a:r>
              <a:rPr lang="ru-RU" sz="2800" b="1" dirty="0" err="1" smtClean="0"/>
              <a:t>контекс</a:t>
            </a:r>
            <a:r>
              <a:rPr lang="ru-RU" sz="2800" b="1" dirty="0" smtClean="0"/>
              <a:t>-та</a:t>
            </a:r>
            <a:r>
              <a:rPr lang="ru-RU" sz="2800" b="1" dirty="0"/>
              <a:t>, выделенного из текста и </a:t>
            </a:r>
            <a:r>
              <a:rPr lang="ru-RU" sz="2800" b="1" dirty="0" smtClean="0"/>
              <a:t>объединенного языковой</a:t>
            </a:r>
            <a:r>
              <a:rPr lang="ru-RU" sz="2800" b="1" dirty="0"/>
              <a:t> единицей, которая в контексте реализует и активизирует свое значение. </a:t>
            </a:r>
            <a:r>
              <a:rPr lang="ru-RU" sz="2800" b="1" dirty="0" smtClean="0"/>
              <a:t>Кроме</a:t>
            </a:r>
            <a:r>
              <a:rPr lang="ru-RU" sz="2800" b="1" dirty="0"/>
              <a:t> того, он сближается с социологическими приемами:</a:t>
            </a:r>
          </a:p>
          <a:p>
            <a:pPr algn="just"/>
            <a:r>
              <a:rPr lang="ru-RU" sz="2800" b="1" dirty="0"/>
              <a:t>1) изучение ситуации речи;</a:t>
            </a:r>
          </a:p>
          <a:p>
            <a:pPr algn="just"/>
            <a:r>
              <a:rPr lang="ru-RU" sz="2800" b="1" dirty="0"/>
              <a:t>2) изучение контекста культуры.</a:t>
            </a:r>
          </a:p>
        </p:txBody>
      </p:sp>
    </p:spTree>
    <p:extLst>
      <p:ext uri="{BB962C8B-B14F-4D97-AF65-F5344CB8AC3E}">
        <p14:creationId xmlns:p14="http://schemas.microsoft.com/office/powerpoint/2010/main" val="26738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050" y="548680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Текст (главная мысль)   </a:t>
            </a:r>
            <a:endParaRPr lang="ru-RU" sz="32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499992" y="908720"/>
            <a:ext cx="1224136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705225" y="2132856"/>
            <a:ext cx="1346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слово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10461" y="585554"/>
            <a:ext cx="3006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п</a:t>
            </a:r>
            <a:r>
              <a:rPr lang="ru-RU" sz="3600" b="1" dirty="0" smtClean="0"/>
              <a:t>редложение </a:t>
            </a:r>
            <a:endParaRPr lang="ru-RU" sz="36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7313629" y="1133455"/>
            <a:ext cx="0" cy="121575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61050" y="2996951"/>
            <a:ext cx="4677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u="sng" dirty="0"/>
              <a:t>К</a:t>
            </a:r>
            <a:r>
              <a:rPr lang="ru-RU" sz="3600" b="1" u="sng" dirty="0" smtClean="0"/>
              <a:t>онтекстный анализ </a:t>
            </a:r>
            <a:endParaRPr lang="ru-RU" sz="3600" b="1" u="sng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4221088"/>
            <a:ext cx="14748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prstClr val="black"/>
                </a:solidFill>
              </a:rPr>
              <a:t>Слово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014443" y="4653136"/>
            <a:ext cx="126014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75091" y="4221088"/>
            <a:ext cx="3006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п</a:t>
            </a:r>
            <a:r>
              <a:rPr lang="ru-RU" sz="3600" b="1" dirty="0" smtClean="0"/>
              <a:t>редложение </a:t>
            </a:r>
            <a:endParaRPr lang="ru-RU" sz="36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301307" y="4787698"/>
            <a:ext cx="0" cy="86977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517346" y="5585680"/>
            <a:ext cx="5304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Текст, текстовое окружение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910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16578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Пример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89601"/>
            <a:ext cx="8424936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Calibri"/>
                <a:cs typeface="Times New Roman"/>
              </a:rPr>
              <a:t>Рассказ Валентины Андреевны Осеевой «Сыновья» </a:t>
            </a:r>
            <a:endParaRPr lang="ru-RU" sz="28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72975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Вопрос старичка, который видит трёх мальчиков и все же спрашивает двух женщин про сыновей: </a:t>
            </a:r>
            <a:r>
              <a:rPr lang="ru-RU" sz="2800" b="1" i="1" dirty="0"/>
              <a:t>«</a:t>
            </a:r>
            <a:r>
              <a:rPr lang="ru-RU" sz="2800" b="1" i="1" u="sng" dirty="0"/>
              <a:t>Где же они?»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581128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rgbClr val="414141"/>
                </a:solidFill>
                <a:ea typeface="Calibri"/>
              </a:rPr>
              <a:t>- Как </a:t>
            </a:r>
            <a:r>
              <a:rPr lang="ru-RU" sz="2800" i="1" dirty="0">
                <a:solidFill>
                  <a:srgbClr val="414141"/>
                </a:solidFill>
                <a:ea typeface="Calibri"/>
              </a:rPr>
              <a:t>вам не стыдно!</a:t>
            </a:r>
            <a:br>
              <a:rPr lang="ru-RU" sz="2800" i="1" dirty="0">
                <a:solidFill>
                  <a:srgbClr val="414141"/>
                </a:solidFill>
                <a:ea typeface="Calibri"/>
              </a:rPr>
            </a:br>
            <a:r>
              <a:rPr lang="ru-RU" sz="2800" i="1" dirty="0">
                <a:solidFill>
                  <a:srgbClr val="414141"/>
                </a:solidFill>
                <a:ea typeface="Calibri"/>
              </a:rPr>
              <a:t>– А что – стыдно? Мы </a:t>
            </a:r>
            <a:r>
              <a:rPr lang="ru-RU" sz="2800" b="1" i="1" u="sng" dirty="0">
                <a:solidFill>
                  <a:srgbClr val="414141"/>
                </a:solidFill>
                <a:ea typeface="Calibri"/>
              </a:rPr>
              <a:t>ничего</a:t>
            </a:r>
            <a:r>
              <a:rPr lang="ru-RU" sz="2800" i="1" dirty="0">
                <a:solidFill>
                  <a:srgbClr val="414141"/>
                </a:solidFill>
                <a:ea typeface="Calibri"/>
              </a:rPr>
              <a:t> не делали! – удивились мальчики</a:t>
            </a:r>
            <a:endParaRPr lang="ru-RU" sz="28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785786"/>
            <a:ext cx="8568952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ru-RU" sz="2800" b="1" dirty="0">
                <a:solidFill>
                  <a:prstClr val="black"/>
                </a:solidFill>
                <a:ea typeface="Calibri"/>
                <a:cs typeface="Times New Roman"/>
              </a:rPr>
              <a:t>Рассказ Валентины Андреевны Осеевой </a:t>
            </a:r>
            <a:r>
              <a:rPr lang="ru-RU" sz="2800" b="1" dirty="0" smtClean="0">
                <a:solidFill>
                  <a:prstClr val="black"/>
                </a:solidFill>
                <a:ea typeface="Calibri"/>
                <a:cs typeface="Times New Roman"/>
              </a:rPr>
              <a:t>«Плохо» 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915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88340"/>
            <a:ext cx="8136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Контекстный анализ позволяет выйти за «рамки учебника» и установить связи с жизненным опытом ученика. 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305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154</TotalTime>
  <Words>177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NewsPrint</vt:lpstr>
      <vt:lpstr>Контекстный анализ художественного произведения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Контекстный анализ художественного произведения</dc:title>
  <dc:creator>пк</dc:creator>
  <cp:lastModifiedBy>Stud-1</cp:lastModifiedBy>
  <cp:revision>7</cp:revision>
  <dcterms:created xsi:type="dcterms:W3CDTF">2017-03-21T17:42:44Z</dcterms:created>
  <dcterms:modified xsi:type="dcterms:W3CDTF">2017-03-22T11:11:56Z</dcterms:modified>
</cp:coreProperties>
</file>